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67" r:id="rId3"/>
    <p:sldId id="257" r:id="rId4"/>
    <p:sldId id="264" r:id="rId5"/>
    <p:sldId id="265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76"/>
  </p:normalViewPr>
  <p:slideViewPr>
    <p:cSldViewPr snapToGrid="0">
      <p:cViewPr varScale="1">
        <p:scale>
          <a:sx n="114" d="100"/>
          <a:sy n="114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EEB38-A670-45B3-E5C6-0BD8B518D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F0C55-7A91-C76E-1930-FC32B40D3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6012C-3294-94B6-AAF6-D6A57AEB2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D9232-7739-1204-84AE-4B3A44AAD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37F12-D1F9-8B3A-8632-65B1116C5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51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FE888-766B-E455-2258-C1F3C6564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A9055-EDF0-E543-EE1E-DF10CD804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AD91D-9390-15A0-C023-E7F6D6A0B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3F4C7-C5F6-B745-4CFF-15002B62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1998F-9437-6863-E083-B988486D3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23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CF2C47-0C1D-D277-B738-08DA05A61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14AE78-3D58-DFB7-2E21-D1ACBBACA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00F54-E707-E974-1160-725DBC94E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B1476-9864-3E96-B30A-232141887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765BC-B2F0-4172-76F3-552E4A19C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9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21C38-46D3-89C5-3579-D4605F0F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C3D5D-2AC2-4DB1-3AB3-A2336DC09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6BABB-8689-E395-35CE-DF3D2ACB7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A86F-3EA7-B1C8-0436-1A68663C0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A49FF-3DA8-500D-435B-F87FC5112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90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7E33A-38B9-3B68-7867-9453C66A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8111E5-EC24-92A2-DE12-10FE8560E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8C9290-35B7-979A-8D9B-04EB175A1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316E0-20A9-4DA8-982C-1E3225244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72C1F-F902-6CEA-297C-54C1BE5F9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25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44A41-B5E1-A514-A5E0-AE4896966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37F92-9882-21D7-BFD4-2B139CF707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B542A-954A-25B6-FEE1-01FE733E9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C13500-1ADF-CC18-FD3F-C6365C682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43A45-E429-E462-E762-04EC0E26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D33A8-12BA-67C5-6AF8-CD4E0ACC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69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9BAD2-67D9-4B20-093E-ABF275B5D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401EA-AAD0-A51B-38E7-ED16AD5FD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AAB50-703D-5BD5-DA89-1A082523C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677C1B-913A-F478-2FA0-087165613B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BEA684-A262-BFBC-4610-2AC64C8CE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032D95-571E-7A19-925F-9A8A2B847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290584-4486-9269-0EF0-636FB064A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638AB-51B8-323F-29F3-28A4B336F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4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6213-953D-CEEA-3779-43E5B5155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926D1E-C3EF-8085-00DE-72A4F7781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CEB363-F4F7-FF49-EC15-9C07A0DA4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A46E4D-E479-CB89-67A1-E6FB2919C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8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82959C-5677-75C8-B922-7EFD5E733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6BF03F-66A6-FCBB-51C8-C49E50FA3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26102-BE2B-A00E-3043-C97DFE856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79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CC977-F77E-7006-9B14-BBC9F233A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4F39F-2506-4CFA-8B78-D5706277E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4DF214-569A-81F1-07BE-CC2959945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D3C9B-B51F-AE7E-FCEF-B728D54ED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649A44-97FB-899E-FEEA-9FA9DECA1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A64EBF-3C87-FED3-E008-5A2387911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9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B277A-B4AD-BEFC-B823-A3E5164E2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BB95C6-BC7A-080F-9C91-40A0DBBD02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1AD626-5829-88E3-6A14-BE1D9F2F30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9D4FAF-47A5-D9E9-1123-F3D6C23ED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8534C2-D14D-12AD-F4B1-6FE51E331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9D4B7-D73F-D64B-883C-339F01DC2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8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D39C03-86DE-8153-270F-A9F362022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87C94-4715-3E8A-64E5-B7CF0935A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98210-5B42-898C-E40B-DAF9917316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DD429B-8812-5D49-A180-6171F70041CA}" type="datetimeFigureOut">
              <a:rPr lang="en-US" smtClean="0"/>
              <a:t>9/6/25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C9198-353B-EBA7-B73E-53CAB360F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A973A-2D07-27E4-ED60-A270B3215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A6E2D8-5C6D-F842-826B-AE539154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45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BAEE8-9D15-B956-B6A4-75609D659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0612" y="1015105"/>
            <a:ext cx="10470776" cy="165576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50"/>
                </a:solidFill>
                <a:latin typeface="+mn-lt"/>
              </a:rPr>
              <a:t>JAMES &amp; ELIZABETH BRAMSEN TROPICAL FORESTS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AA78DE-6EEC-5914-2075-4D0674DC34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2306" y="3306531"/>
            <a:ext cx="9807388" cy="1655761"/>
          </a:xfrm>
        </p:spPr>
        <p:txBody>
          <a:bodyPr>
            <a:normAutofit/>
          </a:bodyPr>
          <a:lstStyle/>
          <a:p>
            <a:r>
              <a:rPr lang="en-US" sz="3600" b="1" dirty="0"/>
              <a:t>Brookfield Zoo Chicago</a:t>
            </a:r>
          </a:p>
          <a:p>
            <a:r>
              <a:rPr lang="en-US" sz="3600" b="1" dirty="0"/>
              <a:t>Working Title: Great Apes Outdoors</a:t>
            </a: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9009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E63B3-B66B-7D98-C624-3717C0E8C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Consulting @ Brookfield Zoo Chicago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5E3C7-3E8B-10CD-B1B7-B6F7CABFD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3" y="1825625"/>
            <a:ext cx="11311467" cy="4351338"/>
          </a:xfrm>
        </p:spPr>
        <p:txBody>
          <a:bodyPr/>
          <a:lstStyle/>
          <a:p>
            <a:r>
              <a:rPr lang="en-US" dirty="0"/>
              <a:t>2017 conversation started with a simple phone call for help</a:t>
            </a:r>
          </a:p>
          <a:p>
            <a:r>
              <a:rPr lang="en-US" dirty="0"/>
              <a:t>2018 started master planning services</a:t>
            </a:r>
          </a:p>
          <a:p>
            <a:r>
              <a:rPr lang="en-US" dirty="0"/>
              <a:t>2019 finished land and building surveys for 235-acre campus with 170 structures</a:t>
            </a:r>
          </a:p>
          <a:p>
            <a:r>
              <a:rPr lang="en-US" dirty="0"/>
              <a:t>2020 organized trustee task forces around master planning (thru Covid)</a:t>
            </a:r>
          </a:p>
          <a:p>
            <a:r>
              <a:rPr lang="en-US" dirty="0"/>
              <a:t>2021 held numerous symposia for trustees, building excitement</a:t>
            </a:r>
          </a:p>
          <a:p>
            <a:pPr lvl="1"/>
            <a:r>
              <a:rPr lang="en-US" dirty="0"/>
              <a:t>New CEO is named and asks a challenging question….</a:t>
            </a:r>
          </a:p>
        </p:txBody>
      </p:sp>
    </p:spTree>
    <p:extLst>
      <p:ext uri="{BB962C8B-B14F-4D97-AF65-F5344CB8AC3E}">
        <p14:creationId xmlns:p14="http://schemas.microsoft.com/office/powerpoint/2010/main" val="1003355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00CBB-24D4-7EBA-08E0-571B9FFE8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298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How fast to get the great apes outdoors?</a:t>
            </a:r>
            <a:br>
              <a:rPr lang="en-US" b="1" dirty="0">
                <a:latin typeface="+mn-lt"/>
              </a:rPr>
            </a:br>
            <a:r>
              <a:rPr lang="en-US" b="1" dirty="0">
                <a:solidFill>
                  <a:srgbClr val="FF0000"/>
                </a:solidFill>
                <a:latin typeface="+mn-lt"/>
              </a:rPr>
              <a:t>60</a:t>
            </a:r>
            <a:r>
              <a:rPr lang="en-US" dirty="0">
                <a:latin typeface="+mn-lt"/>
              </a:rPr>
              <a:t> Month Scenario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38330B-F977-63C9-F66E-432FAB452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107567"/>
              </p:ext>
            </p:extLst>
          </p:nvPr>
        </p:nvGraphicFramePr>
        <p:xfrm>
          <a:off x="838200" y="1602890"/>
          <a:ext cx="10515600" cy="461502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1427877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04344940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922906760"/>
                    </a:ext>
                  </a:extLst>
                </a:gridCol>
              </a:tblGrid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Scope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Project Timeline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Task Timeline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537586"/>
                  </a:ext>
                </a:extLst>
              </a:tr>
              <a:tr h="7826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Define scope, budget, and schedule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 – 3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8284131"/>
                  </a:ext>
                </a:extLst>
              </a:tr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Start design at risk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 – 6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0193723"/>
                  </a:ext>
                </a:extLst>
              </a:tr>
              <a:tr h="7826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Regulatory work, zoning, and utilities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 – 18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5653147"/>
                  </a:ext>
                </a:extLst>
              </a:tr>
              <a:tr h="7826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Finalize scope, budget, and schedule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Month 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9589998"/>
                  </a:ext>
                </a:extLst>
              </a:tr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Start design in earnest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Month 18 – 27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 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0146857"/>
                  </a:ext>
                </a:extLst>
              </a:tr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Obtain permits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Month 28 – 31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0017073"/>
                  </a:ext>
                </a:extLst>
              </a:tr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Commence construction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Month 32 – 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~24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408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883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69E22-17E7-94C4-6F09-DD7EA3DA0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EB8BF-841F-1FC2-1CBF-6EDD5D715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959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How fast to get the great apes outdoors?</a:t>
            </a:r>
            <a:br>
              <a:rPr lang="en-US" b="1" dirty="0">
                <a:latin typeface="+mn-lt"/>
              </a:rPr>
            </a:br>
            <a:r>
              <a:rPr lang="en-US" b="1" dirty="0">
                <a:solidFill>
                  <a:srgbClr val="FF0000"/>
                </a:solidFill>
                <a:latin typeface="+mn-lt"/>
              </a:rPr>
              <a:t>51</a:t>
            </a:r>
            <a:r>
              <a:rPr lang="en-US" dirty="0">
                <a:latin typeface="+mn-lt"/>
              </a:rPr>
              <a:t> Month Scenario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296ED8-E993-3578-B4D8-E5FAFB156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A3138EC-0437-3CF5-5B89-46ACE7DBB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624602"/>
              </p:ext>
            </p:extLst>
          </p:nvPr>
        </p:nvGraphicFramePr>
        <p:xfrm>
          <a:off x="838200" y="1602890"/>
          <a:ext cx="10515600" cy="461502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1427877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04344940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922906760"/>
                    </a:ext>
                  </a:extLst>
                </a:gridCol>
              </a:tblGrid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Scope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Project Timeline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Task Timeline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537586"/>
                  </a:ext>
                </a:extLst>
              </a:tr>
              <a:tr h="7826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Define scope, budget, and schedule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 – 3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8284131"/>
                  </a:ext>
                </a:extLst>
              </a:tr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Start design at risk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 – 6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0193723"/>
                  </a:ext>
                </a:extLst>
              </a:tr>
              <a:tr h="7826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Regulatory work, zoning, and utilities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 – 9 Months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5653147"/>
                  </a:ext>
                </a:extLst>
              </a:tr>
              <a:tr h="78262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Finalize scope, budget, and schedule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Month 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Month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9589998"/>
                  </a:ext>
                </a:extLst>
              </a:tr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Start design in earnest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Month 16 – 22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0146857"/>
                  </a:ext>
                </a:extLst>
              </a:tr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Obtain permits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Month 23 – 26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0017073"/>
                  </a:ext>
                </a:extLst>
              </a:tr>
              <a:tr h="45342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Commence construction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Month 27 – 48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~22 Months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408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266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B2BA-1A74-E5D9-5A3B-A72BB9B6F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2301B-D996-999B-3BFE-224DBD0A5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28" y="1443444"/>
            <a:ext cx="5100171" cy="4615919"/>
          </a:xfrm>
        </p:spPr>
        <p:txBody>
          <a:bodyPr>
            <a:noAutofit/>
          </a:bodyPr>
          <a:lstStyle/>
          <a:p>
            <a:r>
              <a:rPr lang="en-US" sz="2400" dirty="0"/>
              <a:t>Real time: November 2021 – June 2025</a:t>
            </a:r>
          </a:p>
          <a:p>
            <a:r>
              <a:rPr lang="en-US" sz="2400" dirty="0"/>
              <a:t>How?</a:t>
            </a:r>
          </a:p>
          <a:p>
            <a:pPr lvl="1"/>
            <a:r>
              <a:rPr lang="en-US" dirty="0"/>
              <a:t>Trusted partner</a:t>
            </a:r>
          </a:p>
          <a:p>
            <a:pPr lvl="1"/>
            <a:r>
              <a:rPr lang="en-US" dirty="0"/>
              <a:t>Negotiated all work with an experienced team</a:t>
            </a:r>
          </a:p>
          <a:p>
            <a:pPr lvl="1"/>
            <a:r>
              <a:rPr lang="en-US" u="sng" dirty="0"/>
              <a:t>Utilized Best Practices</a:t>
            </a:r>
          </a:p>
          <a:p>
            <a:pPr lvl="2"/>
            <a:r>
              <a:rPr lang="en-US" sz="2400" dirty="0"/>
              <a:t>Design build engineering</a:t>
            </a:r>
          </a:p>
          <a:p>
            <a:pPr lvl="2"/>
            <a:r>
              <a:rPr lang="en-US" sz="2400" dirty="0"/>
              <a:t>Transparency with all regulatory agencies</a:t>
            </a:r>
          </a:p>
          <a:p>
            <a:pPr lvl="2"/>
            <a:r>
              <a:rPr lang="en-US" sz="2400" dirty="0"/>
              <a:t>Intensively studied other zoos for “lessons learned”</a:t>
            </a:r>
          </a:p>
          <a:p>
            <a:pPr lvl="1"/>
            <a:r>
              <a:rPr lang="en-US" dirty="0"/>
              <a:t>Said NO a lot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5B5B649-5FCC-DF19-D2F4-3C491B880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28" y="159697"/>
            <a:ext cx="11348571" cy="1325563"/>
          </a:xfrm>
        </p:spPr>
        <p:txBody>
          <a:bodyPr>
            <a:normAutofit fontScale="90000"/>
          </a:bodyPr>
          <a:lstStyle/>
          <a:p>
            <a:br>
              <a:rPr lang="en-US" sz="4900" b="1" dirty="0">
                <a:latin typeface="+mn-lt"/>
              </a:rPr>
            </a:br>
            <a:r>
              <a:rPr lang="en-US" sz="4900" b="1" dirty="0">
                <a:latin typeface="+mn-lt"/>
              </a:rPr>
              <a:t>Getting the great apes outdoors: 43 Months</a:t>
            </a:r>
            <a:br>
              <a:rPr lang="en-US" b="1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55653F-05C2-01FC-759A-281A415AE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115" y="1295648"/>
            <a:ext cx="6315456" cy="491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91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64490F5-C5D0-EC42-0B79-4B9DFC46B99C}"/>
              </a:ext>
            </a:extLst>
          </p:cNvPr>
          <p:cNvSpPr txBox="1">
            <a:spLocks/>
          </p:cNvSpPr>
          <p:nvPr/>
        </p:nvSpPr>
        <p:spPr>
          <a:xfrm>
            <a:off x="107079" y="0"/>
            <a:ext cx="10470776" cy="1197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+mn-lt"/>
              </a:rPr>
              <a:t>Interior Buildout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5EC869-1AB2-F2B0-8450-CA006F7DD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952" y="0"/>
            <a:ext cx="4813048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1016AE-B357-EAF0-0109-43B5E98B9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56" y="1405467"/>
            <a:ext cx="680008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28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AEB4DDD-3A8C-A567-DD6E-A9E8460196E8}"/>
              </a:ext>
            </a:extLst>
          </p:cNvPr>
          <p:cNvSpPr txBox="1">
            <a:spLocks/>
          </p:cNvSpPr>
          <p:nvPr/>
        </p:nvSpPr>
        <p:spPr>
          <a:xfrm>
            <a:off x="107079" y="0"/>
            <a:ext cx="10470776" cy="1197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+mn-lt"/>
              </a:rPr>
              <a:t>Interior Buildout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D6B194-C48A-099E-DFD0-F16FDF9D6A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436" t="-1496" r="12835" b="1496"/>
          <a:stretch>
            <a:fillRect/>
          </a:stretch>
        </p:blipFill>
        <p:spPr>
          <a:xfrm>
            <a:off x="608980" y="1447800"/>
            <a:ext cx="4224867" cy="3962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4B854D-ADDB-0F6B-FD5D-55B1F24DA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521" y="658283"/>
            <a:ext cx="7137400" cy="593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50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6EABA77-7003-9BD5-4A1A-D0C6F202B415}"/>
              </a:ext>
            </a:extLst>
          </p:cNvPr>
          <p:cNvSpPr txBox="1">
            <a:spLocks/>
          </p:cNvSpPr>
          <p:nvPr/>
        </p:nvSpPr>
        <p:spPr>
          <a:xfrm>
            <a:off x="191746" y="0"/>
            <a:ext cx="10470776" cy="1197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atin typeface="+mn-lt"/>
              </a:rPr>
              <a:t>Delivering an Outdoor Experience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C3B6AB-EB32-BBE6-7287-E5E0728BD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454" y="999067"/>
            <a:ext cx="5892800" cy="51804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15C869-08F3-E9CA-9D5E-259DEB2BB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46" y="999067"/>
            <a:ext cx="5717987" cy="518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49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323</Words>
  <Application>Microsoft Macintosh PowerPoint</Application>
  <PresentationFormat>Widescreen</PresentationFormat>
  <Paragraphs>75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JAMES &amp; ELIZABETH BRAMSEN TROPICAL FORESTS</vt:lpstr>
      <vt:lpstr>MAC Consulting @ Brookfield Zoo Chicago</vt:lpstr>
      <vt:lpstr>How fast to get the great apes outdoors? 60 Month Scenario</vt:lpstr>
      <vt:lpstr>How fast to get the great apes outdoors? 51 Month Scenario</vt:lpstr>
      <vt:lpstr> Getting the great apes outdoors: 43 Months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Mary  Ann Cronin</dc:creator>
  <cp:lastModifiedBy>Mary  Ann Cronin</cp:lastModifiedBy>
  <cp:revision>7</cp:revision>
  <dcterms:created xsi:type="dcterms:W3CDTF">2025-08-26T18:38:53Z</dcterms:created>
  <dcterms:modified xsi:type="dcterms:W3CDTF">2025-09-06T17:03:47Z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e68092-05df-4271-8e3e-b2a4c82ba797_Enabled">
    <vt:lpwstr>true</vt:lpwstr>
  </property>
  <property fmtid="{D5CDD505-2E9C-101B-9397-08002B2CF9AE}" pid="3" name="MSIP_Label_19e68092-05df-4271-8e3e-b2a4c82ba797_SetDate">
    <vt:lpwstr>2025-09-02T13:36:22Z</vt:lpwstr>
  </property>
  <property fmtid="{D5CDD505-2E9C-101B-9397-08002B2CF9AE}" pid="4" name="MSIP_Label_19e68092-05df-4271-8e3e-b2a4c82ba797_Method">
    <vt:lpwstr>Standard</vt:lpwstr>
  </property>
  <property fmtid="{D5CDD505-2E9C-101B-9397-08002B2CF9AE}" pid="5" name="MSIP_Label_19e68092-05df-4271-8e3e-b2a4c82ba797_Name">
    <vt:lpwstr>Amazon Confidential</vt:lpwstr>
  </property>
  <property fmtid="{D5CDD505-2E9C-101B-9397-08002B2CF9AE}" pid="6" name="MSIP_Label_19e68092-05df-4271-8e3e-b2a4c82ba797_SiteId">
    <vt:lpwstr>5280104a-472d-4538-9ccf-1e1d0efe8b1b</vt:lpwstr>
  </property>
  <property fmtid="{D5CDD505-2E9C-101B-9397-08002B2CF9AE}" pid="7" name="MSIP_Label_19e68092-05df-4271-8e3e-b2a4c82ba797_ActionId">
    <vt:lpwstr>fa470f75-ab4e-4c50-a7a8-4e38e01825a4</vt:lpwstr>
  </property>
  <property fmtid="{D5CDD505-2E9C-101B-9397-08002B2CF9AE}" pid="8" name="MSIP_Label_19e68092-05df-4271-8e3e-b2a4c82ba797_ContentBits">
    <vt:lpwstr>0</vt:lpwstr>
  </property>
  <property fmtid="{D5CDD505-2E9C-101B-9397-08002B2CF9AE}" pid="9" name="MSIP_Label_19e68092-05df-4271-8e3e-b2a4c82ba797_Tag">
    <vt:lpwstr>10, 3, 0, 1</vt:lpwstr>
  </property>
</Properties>
</file>